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1" d="100"/>
          <a:sy n="61" d="100"/>
        </p:scale>
        <p:origin x="2539" y="7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37D3E8-4691-4525-B8C8-29B6A04EBBD0}" type="datetimeFigureOut">
              <a:rPr lang="de-DE" smtClean="0"/>
              <a:t>22.10.2023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BFC43-2F69-4F8A-89EA-BEB334D375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1588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22.10.2023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7613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22.10.2023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7692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22.10.2023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7137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22.10.2023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5706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22.10.2023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692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22.10.2023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6856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22.10.2023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6376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22.10.2023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382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22.10.2023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1532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22.10.2023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0093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22.10.2023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441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EBA02-815B-41AA-B359-A8C6802D753E}" type="datetimeFigureOut">
              <a:rPr lang="de-DE" smtClean="0"/>
              <a:t>22.10.2023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5793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kindersache.de/bereiche/kinderrechte/un-kinderrechtskonvention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3292585" y="291616"/>
            <a:ext cx="3271054" cy="234105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r"/>
            <a:r>
              <a:rPr lang="de-DE" sz="2000" b="1" dirty="0"/>
              <a:t>K</a:t>
            </a:r>
            <a:r>
              <a:rPr lang="de-DE" sz="2000" b="1" dirty="0" smtClean="0"/>
              <a:t>inder haben Rechte</a:t>
            </a:r>
            <a:br>
              <a:rPr lang="de-DE" sz="2000" b="1" dirty="0" smtClean="0"/>
            </a:br>
            <a:r>
              <a:rPr lang="de-DE" sz="2000" b="1" dirty="0"/>
              <a:t/>
            </a:r>
            <a:br>
              <a:rPr lang="de-DE" sz="2000" b="1" dirty="0"/>
            </a:br>
            <a:r>
              <a:rPr lang="de-DE" sz="2000" b="1" dirty="0" smtClean="0"/>
              <a:t/>
            </a:r>
            <a:br>
              <a:rPr lang="de-DE" sz="2000" b="1" dirty="0" smtClean="0"/>
            </a:br>
            <a:r>
              <a:rPr lang="de-DE" sz="2000" b="1" dirty="0" smtClean="0"/>
              <a:t/>
            </a:r>
            <a:br>
              <a:rPr lang="de-DE" sz="2000" b="1" dirty="0" smtClean="0"/>
            </a:br>
            <a:r>
              <a:rPr lang="de-DE" sz="2000" b="1" dirty="0"/>
              <a:t/>
            </a:r>
            <a:br>
              <a:rPr lang="de-DE" sz="2000" b="1" dirty="0"/>
            </a:br>
            <a:r>
              <a:rPr lang="de-DE" sz="2000" b="1" dirty="0" smtClean="0"/>
              <a:t/>
            </a:r>
            <a:br>
              <a:rPr lang="de-DE" sz="2000" b="1" dirty="0" smtClean="0"/>
            </a:br>
            <a:r>
              <a:rPr lang="de-DE" sz="1200" dirty="0" smtClean="0"/>
              <a:t>Die UN-Kinderrechte kennen lernen und verstehen</a:t>
            </a:r>
            <a:endParaRPr lang="de-DE" sz="1200" dirty="0"/>
          </a:p>
        </p:txBody>
      </p:sp>
      <p:sp>
        <p:nvSpPr>
          <p:cNvPr id="6" name="Textfeld 5"/>
          <p:cNvSpPr txBox="1"/>
          <p:nvPr/>
        </p:nvSpPr>
        <p:spPr>
          <a:xfrm>
            <a:off x="2677646" y="363242"/>
            <a:ext cx="4096011" cy="1290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7" name="Ovale Legende 6"/>
          <p:cNvSpPr/>
          <p:nvPr/>
        </p:nvSpPr>
        <p:spPr>
          <a:xfrm rot="20245874">
            <a:off x="75834" y="225946"/>
            <a:ext cx="2902277" cy="1895173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/>
          <p:cNvSpPr txBox="1"/>
          <p:nvPr/>
        </p:nvSpPr>
        <p:spPr>
          <a:xfrm rot="19816033">
            <a:off x="447636" y="534519"/>
            <a:ext cx="22554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/>
              <a:t>Alle Kinder haben die gleichen Rechte.</a:t>
            </a:r>
          </a:p>
          <a:p>
            <a:r>
              <a:rPr lang="de-DE" sz="1600" b="1" dirty="0" smtClean="0"/>
              <a:t>Kein Kind darf benachteiligt werden</a:t>
            </a:r>
            <a:r>
              <a:rPr lang="de-DE" sz="1600" dirty="0" smtClean="0"/>
              <a:t>.</a:t>
            </a:r>
            <a:endParaRPr lang="de-DE" sz="1600" dirty="0"/>
          </a:p>
        </p:txBody>
      </p:sp>
      <p:sp>
        <p:nvSpPr>
          <p:cNvPr id="3" name="Textfeld 2"/>
          <p:cNvSpPr txBox="1"/>
          <p:nvPr/>
        </p:nvSpPr>
        <p:spPr>
          <a:xfrm>
            <a:off x="2936238" y="2917332"/>
            <a:ext cx="3158788" cy="25506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2927941" y="3174107"/>
            <a:ext cx="305175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1400" b="1" dirty="0" smtClean="0"/>
              <a:t>Was bedeutet </a:t>
            </a:r>
            <a:r>
              <a:rPr lang="de-DE" sz="1400" b="1" dirty="0"/>
              <a:t>dieses </a:t>
            </a:r>
            <a:r>
              <a:rPr lang="de-DE" sz="1400" b="1" dirty="0" smtClean="0"/>
              <a:t>UN-Kinderrecht?</a:t>
            </a:r>
          </a:p>
          <a:p>
            <a:endParaRPr lang="de-DE" sz="1400" dirty="0"/>
          </a:p>
          <a:p>
            <a:pPr algn="r"/>
            <a:r>
              <a:rPr lang="de-DE" sz="1400" dirty="0"/>
              <a:t>Alle Kinder sind </a:t>
            </a:r>
            <a:r>
              <a:rPr lang="de-DE" sz="1400" dirty="0" smtClean="0"/>
              <a:t>gleich.</a:t>
            </a:r>
          </a:p>
          <a:p>
            <a:pPr algn="r"/>
            <a:r>
              <a:rPr lang="de-DE" sz="1400" dirty="0" smtClean="0"/>
              <a:t>Die Kinderrechte </a:t>
            </a:r>
            <a:r>
              <a:rPr lang="de-DE" sz="1400" dirty="0"/>
              <a:t>gelten für </a:t>
            </a:r>
            <a:r>
              <a:rPr lang="de-DE" sz="1400" b="1" dirty="0"/>
              <a:t>alle</a:t>
            </a:r>
            <a:r>
              <a:rPr lang="de-DE" sz="1400" dirty="0"/>
              <a:t> </a:t>
            </a:r>
            <a:r>
              <a:rPr lang="de-DE" sz="1400" dirty="0" smtClean="0"/>
              <a:t>Kinder:         Egal </a:t>
            </a:r>
            <a:r>
              <a:rPr lang="de-DE" sz="1400" dirty="0"/>
              <a:t>woher ein Kind kommt</a:t>
            </a:r>
            <a:r>
              <a:rPr lang="de-DE" sz="1400" dirty="0" smtClean="0"/>
              <a:t>,                                     </a:t>
            </a:r>
            <a:r>
              <a:rPr lang="de-DE" sz="1400" dirty="0"/>
              <a:t>welche Hautfarbe oder Religion es hat</a:t>
            </a:r>
            <a:r>
              <a:rPr lang="de-DE" sz="1400" dirty="0" smtClean="0"/>
              <a:t>,                        </a:t>
            </a:r>
            <a:r>
              <a:rPr lang="de-DE" sz="1400" dirty="0"/>
              <a:t>ob es ein Mädchen oder ein Junge </a:t>
            </a:r>
            <a:r>
              <a:rPr lang="de-DE" sz="1400" dirty="0" smtClean="0"/>
              <a:t>ist,                            ob </a:t>
            </a:r>
            <a:r>
              <a:rPr lang="de-DE" sz="1400" dirty="0"/>
              <a:t>es reich oder arm</a:t>
            </a:r>
            <a:r>
              <a:rPr lang="de-DE" sz="1400" dirty="0" smtClean="0"/>
              <a:t>,                                            </a:t>
            </a:r>
            <a:r>
              <a:rPr lang="de-DE" sz="1400" dirty="0"/>
              <a:t>gesund oder behindert </a:t>
            </a:r>
            <a:r>
              <a:rPr lang="de-DE" sz="1400" dirty="0" smtClean="0"/>
              <a:t>ist.</a:t>
            </a:r>
            <a:endParaRPr lang="de-DE" sz="1400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6226">
            <a:off x="4568889" y="5576950"/>
            <a:ext cx="1880027" cy="1615891"/>
          </a:xfrm>
          <a:prstGeom prst="rect">
            <a:avLst/>
          </a:prstGeom>
        </p:spPr>
      </p:pic>
      <p:sp>
        <p:nvSpPr>
          <p:cNvPr id="18" name="Textfeld 17"/>
          <p:cNvSpPr txBox="1"/>
          <p:nvPr/>
        </p:nvSpPr>
        <p:spPr>
          <a:xfrm>
            <a:off x="473118" y="2796003"/>
            <a:ext cx="2204528" cy="323165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e-DE" sz="1200" dirty="0" smtClean="0">
              <a:latin typeface="Segoe Print" panose="02000600000000000000" pitchFamily="2" charset="0"/>
            </a:endParaRPr>
          </a:p>
          <a:p>
            <a:endParaRPr lang="de-DE" sz="1200" dirty="0" smtClean="0">
              <a:latin typeface="Segoe Print" panose="02000600000000000000" pitchFamily="2" charset="0"/>
            </a:endParaRPr>
          </a:p>
          <a:p>
            <a:r>
              <a:rPr lang="de-DE" sz="1200" dirty="0" smtClean="0">
                <a:latin typeface="Segoe Print" panose="02000600000000000000" pitchFamily="2" charset="0"/>
              </a:rPr>
              <a:t>„Wir sind eine Schachtel Buntstifte. Jeder von uns ist einzigartig. Aber nur zusammen wird ein Bild komplett.“</a:t>
            </a:r>
          </a:p>
          <a:p>
            <a:endParaRPr lang="de-DE" sz="1200" dirty="0" smtClean="0">
              <a:latin typeface="Segoe Print" panose="02000600000000000000" pitchFamily="2" charset="0"/>
            </a:endParaRPr>
          </a:p>
          <a:p>
            <a:endParaRPr lang="de-DE" sz="1200" dirty="0" smtClean="0">
              <a:latin typeface="Segoe Print" panose="02000600000000000000" pitchFamily="2" charset="0"/>
            </a:endParaRPr>
          </a:p>
          <a:p>
            <a:endParaRPr lang="de-DE" sz="1200" dirty="0">
              <a:latin typeface="Segoe Print" panose="02000600000000000000" pitchFamily="2" charset="0"/>
            </a:endParaRPr>
          </a:p>
          <a:p>
            <a:endParaRPr lang="de-DE" sz="1200" dirty="0" smtClean="0">
              <a:latin typeface="Segoe Print" panose="02000600000000000000" pitchFamily="2" charset="0"/>
            </a:endParaRPr>
          </a:p>
          <a:p>
            <a:endParaRPr lang="de-DE" sz="1200" dirty="0">
              <a:latin typeface="Segoe Print" panose="02000600000000000000" pitchFamily="2" charset="0"/>
            </a:endParaRPr>
          </a:p>
          <a:p>
            <a:endParaRPr lang="de-DE" sz="1200" dirty="0" smtClean="0">
              <a:latin typeface="Segoe Print" panose="02000600000000000000" pitchFamily="2" charset="0"/>
            </a:endParaRPr>
          </a:p>
          <a:p>
            <a:endParaRPr lang="de-DE" sz="1200" dirty="0">
              <a:latin typeface="Segoe Print" panose="02000600000000000000" pitchFamily="2" charset="0"/>
            </a:endParaRPr>
          </a:p>
          <a:p>
            <a:endParaRPr lang="de-DE" sz="1200" dirty="0" smtClean="0">
              <a:latin typeface="Segoe Print" panose="02000600000000000000" pitchFamily="2" charset="0"/>
            </a:endParaRPr>
          </a:p>
          <a:p>
            <a:endParaRPr lang="de-DE" sz="1200" dirty="0">
              <a:latin typeface="Segoe Print" panose="02000600000000000000" pitchFamily="2" charset="0"/>
            </a:endParaRPr>
          </a:p>
          <a:p>
            <a:endParaRPr lang="de-DE" sz="1200" dirty="0">
              <a:latin typeface="Segoe Print" panose="02000600000000000000" pitchFamily="2" charset="0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4671110" y="7301765"/>
            <a:ext cx="1696453" cy="15234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/>
              <a:t>Link zum Video</a:t>
            </a:r>
          </a:p>
          <a:p>
            <a:pPr algn="ctr"/>
            <a:endParaRPr lang="de-DE" sz="1400" dirty="0"/>
          </a:p>
          <a:p>
            <a:pPr algn="ctr"/>
            <a:endParaRPr lang="de-DE" sz="1400" dirty="0" smtClean="0"/>
          </a:p>
          <a:p>
            <a:pPr algn="ctr"/>
            <a:endParaRPr lang="de-DE" sz="1400" dirty="0"/>
          </a:p>
          <a:p>
            <a:pPr algn="ctr"/>
            <a:endParaRPr lang="de-DE" sz="1400" dirty="0" smtClean="0"/>
          </a:p>
          <a:p>
            <a:pPr algn="ctr"/>
            <a:endParaRPr lang="de-DE" sz="1400" dirty="0"/>
          </a:p>
          <a:p>
            <a:pPr algn="ctr"/>
            <a:r>
              <a:rPr lang="de-DE" sz="900" dirty="0" err="1" smtClean="0"/>
              <a:t>Youtube</a:t>
            </a:r>
            <a:r>
              <a:rPr lang="de-DE" sz="900" dirty="0" smtClean="0"/>
              <a:t>-Kanal „</a:t>
            </a:r>
            <a:r>
              <a:rPr lang="de-DE" sz="900" dirty="0" err="1" smtClean="0"/>
              <a:t>KindgeRECHT</a:t>
            </a:r>
            <a:r>
              <a:rPr lang="de-DE" sz="900" dirty="0" smtClean="0"/>
              <a:t>“</a:t>
            </a:r>
            <a:endParaRPr lang="de-DE" sz="1400" dirty="0"/>
          </a:p>
        </p:txBody>
      </p:sp>
      <p:pic>
        <p:nvPicPr>
          <p:cNvPr id="24" name="Grafik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127" y="4381249"/>
            <a:ext cx="1994509" cy="1410455"/>
          </a:xfrm>
          <a:prstGeom prst="rect">
            <a:avLst/>
          </a:prstGeom>
        </p:spPr>
      </p:pic>
      <p:sp>
        <p:nvSpPr>
          <p:cNvPr id="25" name="Textfeld 24"/>
          <p:cNvSpPr txBox="1"/>
          <p:nvPr/>
        </p:nvSpPr>
        <p:spPr>
          <a:xfrm>
            <a:off x="473118" y="9491992"/>
            <a:ext cx="5825713" cy="27699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dirty="0" smtClean="0"/>
              <a:t>Diese Seite wurde gestaltet von der Kindertagesstätte Krausgasse</a:t>
            </a:r>
            <a:endParaRPr lang="de-DE" sz="1200" dirty="0"/>
          </a:p>
        </p:txBody>
      </p:sp>
      <p:sp>
        <p:nvSpPr>
          <p:cNvPr id="26" name="Textfeld 25"/>
          <p:cNvSpPr txBox="1"/>
          <p:nvPr/>
        </p:nvSpPr>
        <p:spPr>
          <a:xfrm>
            <a:off x="296614" y="6154199"/>
            <a:ext cx="4027872" cy="270843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 smtClean="0">
                <a:solidFill>
                  <a:srgbClr val="0070C0"/>
                </a:solidFill>
              </a:rPr>
              <a:t>In unserer Kitas l(i)eben wir die Vielfalt.                                     Alle Kinder (und ihre Familien) sind hier willkommen.</a:t>
            </a:r>
          </a:p>
          <a:p>
            <a:pPr algn="r"/>
            <a:endParaRPr lang="de-DE" sz="200" dirty="0" smtClean="0"/>
          </a:p>
          <a:p>
            <a:pPr algn="r"/>
            <a:endParaRPr lang="de-DE" sz="200" dirty="0"/>
          </a:p>
          <a:p>
            <a:pPr algn="r"/>
            <a:r>
              <a:rPr lang="de-DE" sz="1400" dirty="0" smtClean="0">
                <a:solidFill>
                  <a:srgbClr val="FF0000"/>
                </a:solidFill>
              </a:rPr>
              <a:t> Bei uns spielen und lernen                                              104 Kinder aus 13 Nationen.</a:t>
            </a:r>
          </a:p>
          <a:p>
            <a:endParaRPr lang="de-DE" sz="200" dirty="0" smtClean="0"/>
          </a:p>
          <a:p>
            <a:endParaRPr lang="de-DE" sz="200" dirty="0"/>
          </a:p>
          <a:p>
            <a:r>
              <a:rPr lang="de-DE" sz="1400" dirty="0" smtClean="0">
                <a:solidFill>
                  <a:srgbClr val="0070C0"/>
                </a:solidFill>
              </a:rPr>
              <a:t>Wir schätzen die 16 Familiensprachen                    unserer Kinder wert.</a:t>
            </a:r>
            <a:endParaRPr lang="de-DE" sz="200" dirty="0" smtClean="0">
              <a:solidFill>
                <a:srgbClr val="0070C0"/>
              </a:solidFill>
            </a:endParaRPr>
          </a:p>
          <a:p>
            <a:endParaRPr lang="de-DE" sz="200" dirty="0" smtClean="0">
              <a:solidFill>
                <a:srgbClr val="0070C0"/>
              </a:solidFill>
            </a:endParaRPr>
          </a:p>
          <a:p>
            <a:pPr algn="r"/>
            <a:endParaRPr lang="de-DE" sz="200" dirty="0" smtClean="0"/>
          </a:p>
          <a:p>
            <a:pPr algn="r"/>
            <a:r>
              <a:rPr lang="de-DE" sz="1400" dirty="0" smtClean="0">
                <a:solidFill>
                  <a:srgbClr val="FF0000"/>
                </a:solidFill>
              </a:rPr>
              <a:t>Wir bieten Chancengleichheit durch den Zugang                                                             zu Informationen und Angeboten für alle Kinder:</a:t>
            </a:r>
            <a:endParaRPr lang="de-DE" sz="200" dirty="0" smtClean="0">
              <a:solidFill>
                <a:srgbClr val="FF0000"/>
              </a:solidFill>
            </a:endParaRPr>
          </a:p>
          <a:p>
            <a:pPr algn="r"/>
            <a:endParaRPr lang="de-DE" sz="200" dirty="0">
              <a:solidFill>
                <a:srgbClr val="FF0000"/>
              </a:solidFill>
            </a:endParaRPr>
          </a:p>
          <a:p>
            <a:pPr algn="r"/>
            <a:endParaRPr lang="de-DE" sz="200" dirty="0" smtClean="0">
              <a:solidFill>
                <a:srgbClr val="FF0000"/>
              </a:solidFill>
            </a:endParaRPr>
          </a:p>
          <a:p>
            <a:pPr algn="r"/>
            <a:r>
              <a:rPr lang="de-DE" sz="1400" dirty="0" smtClean="0">
                <a:solidFill>
                  <a:srgbClr val="FF0000"/>
                </a:solidFill>
              </a:rPr>
              <a:t>      </a:t>
            </a:r>
            <a:r>
              <a:rPr lang="de-DE" sz="1400" dirty="0">
                <a:solidFill>
                  <a:srgbClr val="FF0000"/>
                </a:solidFill>
              </a:rPr>
              <a:t>M</a:t>
            </a:r>
            <a:r>
              <a:rPr lang="de-DE" sz="1400" dirty="0" smtClean="0">
                <a:solidFill>
                  <a:srgbClr val="FF0000"/>
                </a:solidFill>
              </a:rPr>
              <a:t>it Fotos, Symbolen und Bildern,                           durch Leichte Sprache -                                                  und manchmal auch „mit Herz, Händen und Füßen“.</a:t>
            </a:r>
          </a:p>
        </p:txBody>
      </p:sp>
      <p:pic>
        <p:nvPicPr>
          <p:cNvPr id="17" name="Grafik 16" descr="C:\Users\chilgenberg\AppData\Local\Temp\Temp1_vecteezy_many-children-around-the-world-illustration_414880.zip\oxik_rrid_161026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1110" y="908827"/>
            <a:ext cx="1282157" cy="1206329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feld 8"/>
          <p:cNvSpPr txBox="1"/>
          <p:nvPr/>
        </p:nvSpPr>
        <p:spPr>
          <a:xfrm rot="16200000">
            <a:off x="4843179" y="801105"/>
            <a:ext cx="24785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/>
              <a:t> vecteezy.com</a:t>
            </a:r>
            <a:endParaRPr lang="de-DE" sz="800" dirty="0"/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3403" y="7597181"/>
            <a:ext cx="961790" cy="961790"/>
          </a:xfrm>
          <a:prstGeom prst="rect">
            <a:avLst/>
          </a:prstGeom>
        </p:spPr>
      </p:pic>
      <p:sp>
        <p:nvSpPr>
          <p:cNvPr id="12" name="Textfeld 11"/>
          <p:cNvSpPr txBox="1"/>
          <p:nvPr/>
        </p:nvSpPr>
        <p:spPr>
          <a:xfrm>
            <a:off x="187530" y="8927216"/>
            <a:ext cx="60862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spcAft>
                <a:spcPts val="0"/>
              </a:spcAft>
            </a:pPr>
            <a:endParaRPr lang="de-DE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hlinkClick r:id="rId6"/>
            </a:endParaRPr>
          </a:p>
          <a:p>
            <a:pPr marL="457200">
              <a:spcAft>
                <a:spcPts val="0"/>
              </a:spcAft>
            </a:pPr>
            <a:r>
              <a:rPr lang="de-DE" sz="12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</a:t>
            </a:r>
            <a:r>
              <a:rPr lang="de-DE" sz="12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://www.kindersache.de/bereiche/kinderrechte/un-kinderrechtskonvention</a:t>
            </a:r>
            <a:endParaRPr lang="de-D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655103" y="8913777"/>
            <a:ext cx="55877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Für alle, die noch mehr zu den UN-Kinderrechten wissen möchten: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108531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208</Words>
  <Application>Microsoft Office PowerPoint</Application>
  <PresentationFormat>A4-Papier (210 x 297 mm)</PresentationFormat>
  <Paragraphs>43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Print</vt:lpstr>
      <vt:lpstr>Times New Roman</vt:lpstr>
      <vt:lpstr>Office</vt:lpstr>
      <vt:lpstr>Kinder haben Rechte      Die UN-Kinderrechte kennen lernen und verstehen</vt:lpstr>
    </vt:vector>
  </TitlesOfParts>
  <Company>ekom21 - KGRZ Hessen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Hilgenberg, Claudia</dc:creator>
  <cp:lastModifiedBy>Hilgenberg, Claudia</cp:lastModifiedBy>
  <cp:revision>19</cp:revision>
  <dcterms:created xsi:type="dcterms:W3CDTF">2023-07-27T07:39:13Z</dcterms:created>
  <dcterms:modified xsi:type="dcterms:W3CDTF">2023-10-22T13:19:21Z</dcterms:modified>
</cp:coreProperties>
</file>